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1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313" r:id="rId44"/>
    <p:sldId id="310" r:id="rId45"/>
    <p:sldId id="320" r:id="rId46"/>
    <p:sldId id="317" r:id="rId47"/>
    <p:sldId id="321" r:id="rId48"/>
    <p:sldId id="322" r:id="rId49"/>
    <p:sldId id="311" r:id="rId50"/>
    <p:sldId id="314" r:id="rId51"/>
    <p:sldId id="316" r:id="rId52"/>
    <p:sldId id="312" r:id="rId53"/>
    <p:sldId id="315" r:id="rId54"/>
    <p:sldId id="324" r:id="rId55"/>
    <p:sldId id="325" r:id="rId56"/>
    <p:sldId id="329" r:id="rId57"/>
    <p:sldId id="330" r:id="rId58"/>
    <p:sldId id="328" r:id="rId59"/>
    <p:sldId id="327" r:id="rId60"/>
    <p:sldId id="331" r:id="rId61"/>
    <p:sldId id="319" r:id="rId62"/>
    <p:sldId id="323" r:id="rId63"/>
    <p:sldId id="348" r:id="rId64"/>
    <p:sldId id="349" r:id="rId65"/>
    <p:sldId id="350" r:id="rId66"/>
    <p:sldId id="352" r:id="rId67"/>
    <p:sldId id="353" r:id="rId68"/>
    <p:sldId id="354" r:id="rId69"/>
    <p:sldId id="355" r:id="rId70"/>
    <p:sldId id="360" r:id="rId71"/>
    <p:sldId id="359" r:id="rId72"/>
    <p:sldId id="356" r:id="rId73"/>
    <p:sldId id="351" r:id="rId74"/>
    <p:sldId id="302" r:id="rId75"/>
    <p:sldId id="303" r:id="rId76"/>
    <p:sldId id="366" r:id="rId77"/>
    <p:sldId id="305" r:id="rId78"/>
    <p:sldId id="304" r:id="rId79"/>
    <p:sldId id="367" r:id="rId80"/>
    <p:sldId id="368" r:id="rId81"/>
    <p:sldId id="371" r:id="rId82"/>
    <p:sldId id="372" r:id="rId83"/>
    <p:sldId id="374" r:id="rId84"/>
    <p:sldId id="373" r:id="rId85"/>
    <p:sldId id="375" r:id="rId86"/>
    <p:sldId id="370" r:id="rId87"/>
    <p:sldId id="363" r:id="rId88"/>
    <p:sldId id="376" r:id="rId89"/>
    <p:sldId id="365" r:id="rId90"/>
    <p:sldId id="377" r:id="rId91"/>
    <p:sldId id="383" r:id="rId92"/>
    <p:sldId id="382" r:id="rId93"/>
    <p:sldId id="384" r:id="rId94"/>
    <p:sldId id="380" r:id="rId95"/>
    <p:sldId id="385" r:id="rId96"/>
    <p:sldId id="386" r:id="rId97"/>
    <p:sldId id="387" r:id="rId98"/>
    <p:sldId id="388" r:id="rId99"/>
    <p:sldId id="389" r:id="rId100"/>
    <p:sldId id="390" r:id="rId101"/>
    <p:sldId id="391" r:id="rId102"/>
    <p:sldId id="392" r:id="rId103"/>
    <p:sldId id="378" r:id="rId104"/>
    <p:sldId id="395" r:id="rId105"/>
    <p:sldId id="379" r:id="rId106"/>
    <p:sldId id="393" r:id="rId107"/>
    <p:sldId id="394" r:id="rId108"/>
    <p:sldId id="306" r:id="rId109"/>
    <p:sldId id="296" r:id="rId1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6" d="100"/>
          <a:sy n="96" d="100"/>
        </p:scale>
        <p:origin x="-20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slide" Target="slides/slide109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notesMaster" Target="notesMasters/notesMaster1.xml"/><Relationship Id="rId112" Type="http://schemas.openxmlformats.org/officeDocument/2006/relationships/printerSettings" Target="printerSettings/printerSettings1.bin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7/17/18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4" Type="http://schemas.openxmlformats.org/officeDocument/2006/relationships/image" Target="../media/image199.emf"/><Relationship Id="rId5" Type="http://schemas.openxmlformats.org/officeDocument/2006/relationships/image" Target="../media/image2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201.emf"/><Relationship Id="rId5" Type="http://schemas.openxmlformats.org/officeDocument/2006/relationships/image" Target="../media/image202.emf"/><Relationship Id="rId6" Type="http://schemas.openxmlformats.org/officeDocument/2006/relationships/image" Target="../media/image203.emf"/><Relationship Id="rId7" Type="http://schemas.openxmlformats.org/officeDocument/2006/relationships/image" Target="../media/image204.emf"/><Relationship Id="rId8" Type="http://schemas.openxmlformats.org/officeDocument/2006/relationships/image" Target="../media/image205.emf"/><Relationship Id="rId9" Type="http://schemas.openxmlformats.org/officeDocument/2006/relationships/image" Target="../media/image2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emf"/><Relationship Id="rId4" Type="http://schemas.openxmlformats.org/officeDocument/2006/relationships/image" Target="../media/image209.emf"/><Relationship Id="rId5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4" Type="http://schemas.openxmlformats.org/officeDocument/2006/relationships/image" Target="../media/image213.emf"/><Relationship Id="rId5" Type="http://schemas.openxmlformats.org/officeDocument/2006/relationships/image" Target="../media/image214.emf"/><Relationship Id="rId6" Type="http://schemas.openxmlformats.org/officeDocument/2006/relationships/image" Target="../media/image215.emf"/><Relationship Id="rId7" Type="http://schemas.openxmlformats.org/officeDocument/2006/relationships/image" Target="../media/image2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emf"/><Relationship Id="rId4" Type="http://schemas.openxmlformats.org/officeDocument/2006/relationships/image" Target="../media/image2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1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emf"/><Relationship Id="rId4" Type="http://schemas.openxmlformats.org/officeDocument/2006/relationships/image" Target="../media/image2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4" Type="http://schemas.openxmlformats.org/officeDocument/2006/relationships/image" Target="../media/image222.emf"/><Relationship Id="rId5" Type="http://schemas.openxmlformats.org/officeDocument/2006/relationships/image" Target="../media/image223.emf"/><Relationship Id="rId6" Type="http://schemas.openxmlformats.org/officeDocument/2006/relationships/image" Target="../media/image224.emf"/><Relationship Id="rId7" Type="http://schemas.openxmlformats.org/officeDocument/2006/relationships/image" Target="../media/image2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Relationship Id="rId3" Type="http://schemas.openxmlformats.org/officeDocument/2006/relationships/image" Target="../media/image8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2.emf"/><Relationship Id="rId5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emf"/><Relationship Id="rId3" Type="http://schemas.openxmlformats.org/officeDocument/2006/relationships/image" Target="../media/image9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0.emf"/><Relationship Id="rId5" Type="http://schemas.openxmlformats.org/officeDocument/2006/relationships/image" Target="../media/image101.emf"/><Relationship Id="rId6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4" Type="http://schemas.openxmlformats.org/officeDocument/2006/relationships/image" Target="../media/image104.emf"/><Relationship Id="rId5" Type="http://schemas.openxmlformats.org/officeDocument/2006/relationships/image" Target="../media/image105.emf"/><Relationship Id="rId6" Type="http://schemas.openxmlformats.org/officeDocument/2006/relationships/image" Target="../media/image106.emf"/><Relationship Id="rId7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8" Type="http://schemas.openxmlformats.org/officeDocument/2006/relationships/image" Target="../media/image114.emf"/><Relationship Id="rId9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1.emf"/><Relationship Id="rId5" Type="http://schemas.openxmlformats.org/officeDocument/2006/relationships/image" Target="../media/image98.emf"/><Relationship Id="rId6" Type="http://schemas.openxmlformats.org/officeDocument/2006/relationships/image" Target="../media/image122.emf"/><Relationship Id="rId7" Type="http://schemas.openxmlformats.org/officeDocument/2006/relationships/image" Target="../media/image123.emf"/><Relationship Id="rId8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4" Type="http://schemas.openxmlformats.org/officeDocument/2006/relationships/image" Target="../media/image126.emf"/><Relationship Id="rId5" Type="http://schemas.openxmlformats.org/officeDocument/2006/relationships/image" Target="../media/image1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emf"/><Relationship Id="rId4" Type="http://schemas.openxmlformats.org/officeDocument/2006/relationships/image" Target="../media/image138.emf"/><Relationship Id="rId5" Type="http://schemas.openxmlformats.org/officeDocument/2006/relationships/image" Target="../media/image139.emf"/><Relationship Id="rId6" Type="http://schemas.openxmlformats.org/officeDocument/2006/relationships/image" Target="../media/image140.emf"/><Relationship Id="rId7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4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4" Type="http://schemas.openxmlformats.org/officeDocument/2006/relationships/image" Target="../media/image146.emf"/><Relationship Id="rId5" Type="http://schemas.openxmlformats.org/officeDocument/2006/relationships/image" Target="../media/image147.emf"/><Relationship Id="rId6" Type="http://schemas.openxmlformats.org/officeDocument/2006/relationships/image" Target="../media/image1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emf"/><Relationship Id="rId4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Relationship Id="rId3" Type="http://schemas.openxmlformats.org/officeDocument/2006/relationships/image" Target="../media/image153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emf"/><Relationship Id="rId3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4" Type="http://schemas.openxmlformats.org/officeDocument/2006/relationships/image" Target="../media/image160.emf"/><Relationship Id="rId5" Type="http://schemas.openxmlformats.org/officeDocument/2006/relationships/image" Target="../media/image161.emf"/><Relationship Id="rId6" Type="http://schemas.openxmlformats.org/officeDocument/2006/relationships/image" Target="../media/image162.emf"/><Relationship Id="rId7" Type="http://schemas.openxmlformats.org/officeDocument/2006/relationships/image" Target="../media/image163.emf"/><Relationship Id="rId8" Type="http://schemas.openxmlformats.org/officeDocument/2006/relationships/image" Target="../media/image164.emf"/><Relationship Id="rId9" Type="http://schemas.openxmlformats.org/officeDocument/2006/relationships/image" Target="../media/image165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4" Type="http://schemas.openxmlformats.org/officeDocument/2006/relationships/image" Target="../media/image166.emf"/><Relationship Id="rId5" Type="http://schemas.openxmlformats.org/officeDocument/2006/relationships/image" Target="../media/image167.emf"/><Relationship Id="rId6" Type="http://schemas.openxmlformats.org/officeDocument/2006/relationships/image" Target="../media/image168.emf"/><Relationship Id="rId7" Type="http://schemas.openxmlformats.org/officeDocument/2006/relationships/image" Target="../media/image169.emf"/><Relationship Id="rId8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emf"/><Relationship Id="rId4" Type="http://schemas.openxmlformats.org/officeDocument/2006/relationships/image" Target="../media/image171.emf"/><Relationship Id="rId5" Type="http://schemas.openxmlformats.org/officeDocument/2006/relationships/image" Target="../media/image172.emf"/><Relationship Id="rId6" Type="http://schemas.openxmlformats.org/officeDocument/2006/relationships/image" Target="../media/image173.emf"/><Relationship Id="rId7" Type="http://schemas.openxmlformats.org/officeDocument/2006/relationships/image" Target="../media/image174.emf"/><Relationship Id="rId8" Type="http://schemas.openxmlformats.org/officeDocument/2006/relationships/image" Target="../media/image1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4" Type="http://schemas.openxmlformats.org/officeDocument/2006/relationships/image" Target="../media/image176.emf"/><Relationship Id="rId5" Type="http://schemas.openxmlformats.org/officeDocument/2006/relationships/image" Target="../media/image1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4" Type="http://schemas.openxmlformats.org/officeDocument/2006/relationships/image" Target="../media/image178.emf"/><Relationship Id="rId5" Type="http://schemas.openxmlformats.org/officeDocument/2006/relationships/image" Target="../media/image162.emf"/><Relationship Id="rId6" Type="http://schemas.openxmlformats.org/officeDocument/2006/relationships/image" Target="../media/image179.emf"/><Relationship Id="rId7" Type="http://schemas.openxmlformats.org/officeDocument/2006/relationships/image" Target="../media/image180.emf"/><Relationship Id="rId8" Type="http://schemas.openxmlformats.org/officeDocument/2006/relationships/image" Target="../media/image181.emf"/><Relationship Id="rId9" Type="http://schemas.openxmlformats.org/officeDocument/2006/relationships/image" Target="../media/image182.emf"/><Relationship Id="rId10" Type="http://schemas.openxmlformats.org/officeDocument/2006/relationships/image" Target="../media/image18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emf"/><Relationship Id="rId4" Type="http://schemas.openxmlformats.org/officeDocument/2006/relationships/image" Target="../media/image18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4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emf"/><Relationship Id="rId8" Type="http://schemas.openxmlformats.org/officeDocument/2006/relationships/image" Target="../media/image192.emf"/><Relationship Id="rId9" Type="http://schemas.openxmlformats.org/officeDocument/2006/relationships/image" Target="../media/image19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emf"/><Relationship Id="rId4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1248731"/>
            <a:ext cx="8638024" cy="230832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Average features with respect to states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]/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330" y="214038"/>
            <a:ext cx="3930316" cy="518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1000" y="20693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63" y="3906463"/>
            <a:ext cx="2237954" cy="58084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653527" y="3122236"/>
            <a:ext cx="3186515" cy="8370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1825493" y="4487306"/>
            <a:ext cx="543723" cy="8483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758" y="3828049"/>
            <a:ext cx="4184353" cy="399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919" y="5163178"/>
            <a:ext cx="6688978" cy="50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77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26206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17500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15555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12035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195974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9849" y="3187700"/>
            <a:ext cx="930447" cy="275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9104" y="3107652"/>
            <a:ext cx="4416704" cy="4851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99" y="3866145"/>
            <a:ext cx="4626411" cy="7026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9895" y="4884840"/>
            <a:ext cx="3132107" cy="695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2346" y="592839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27782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23" y="839133"/>
            <a:ext cx="4853650" cy="785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18" y="2249064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matrices, subtracting them and finally summing across the columns (</a:t>
            </a:r>
            <a:r>
              <a:rPr lang="en-US" sz="2000" dirty="0" err="1" smtClean="0">
                <a:latin typeface="Courier"/>
                <a:cs typeface="Courier"/>
              </a:rPr>
              <a:t>rowSums</a:t>
            </a:r>
            <a:r>
              <a:rPr lang="en-US" sz="2000" dirty="0" smtClean="0">
                <a:latin typeface="Times New Roman"/>
                <a:cs typeface="Times New Roman"/>
              </a:rPr>
              <a:t>) of the resulting difference!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2" y="1428819"/>
            <a:ext cx="1058257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76479" y="1428819"/>
            <a:ext cx="0" cy="9260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3315885"/>
            <a:ext cx="8638024" cy="267765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Matrix of average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features with respect to states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matrix: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log pseudo-likelihood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for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X????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rowSums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E.Xphi.mat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grad.psl.X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[7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14" y="6235674"/>
            <a:ext cx="1542417" cy="467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985" y="6361654"/>
            <a:ext cx="1062987" cy="31495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 flipV="1">
            <a:off x="1574157" y="5635897"/>
            <a:ext cx="3304689" cy="725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74157" y="5993541"/>
            <a:ext cx="611658" cy="33286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866" y="4527090"/>
            <a:ext cx="6571237" cy="45152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701358" y="5133165"/>
            <a:ext cx="1362506" cy="11932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18704" y="4978610"/>
            <a:ext cx="1851949" cy="1347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772" y="4941923"/>
            <a:ext cx="4241405" cy="761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19" y="5920987"/>
            <a:ext cx="7948488" cy="729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3" y="4717075"/>
            <a:ext cx="7948488" cy="729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678898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5103" y="2830076"/>
            <a:ext cx="588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2-param sample likelihood surface with gradient at a point??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01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lables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4636442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this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really hard to get in general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</a:t>
            </a:r>
            <a:r>
              <a:rPr lang="en-US" sz="2000" dirty="0">
                <a:latin typeface="Times New Roman"/>
                <a:cs typeface="Times New Roman"/>
              </a:rPr>
              <a:t>3.402824 </a:t>
            </a:r>
            <a:r>
              <a:rPr lang="en-US" sz="2000" dirty="0" smtClean="0">
                <a:latin typeface="Times New Roman"/>
                <a:cs typeface="Times New Roman"/>
              </a:rPr>
              <a:t>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sample of data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2" y="761424"/>
            <a:ext cx="7569200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err="1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29" y="1987705"/>
            <a:ext cx="5533377" cy="837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937" y="123582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2541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05" y="1303250"/>
            <a:ext cx="6829449" cy="10947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11" y="3467008"/>
            <a:ext cx="8814327" cy="733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err="1" smtClean="0">
                <a:latin typeface="Times New Roman"/>
                <a:cs typeface="Times New Roman"/>
              </a:rPr>
              <a:t>propegated</a:t>
            </a:r>
            <a:r>
              <a:rPr lang="en-US" sz="2200" dirty="0" smtClean="0">
                <a:latin typeface="Times New Roman"/>
                <a:cs typeface="Times New Roman"/>
              </a:rPr>
              <a:t> 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more flexible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for </a:t>
            </a: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   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its’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133100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190094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239419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510" y="3744451"/>
            <a:ext cx="5584741" cy="367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64004" y="313847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975" y="4379825"/>
            <a:ext cx="6812406" cy="348700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664004" y="428138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22706" y="564911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2541" y="6134747"/>
            <a:ext cx="4391302" cy="65418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9881" y="487757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  <p:bldP spid="13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263845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</a:t>
            </a:r>
            <a:r>
              <a:rPr lang="en-US" sz="2000" dirty="0" smtClean="0">
                <a:latin typeface="Times New Roman"/>
                <a:cs typeface="Times New Roman"/>
              </a:rPr>
              <a:t>terms: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130009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3428664"/>
            <a:ext cx="7148457" cy="42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6903" y="3320681"/>
            <a:ext cx="308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Conditional likelihood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71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2301986"/>
            <a:ext cx="249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82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888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62" y="1364135"/>
            <a:ext cx="5207190" cy="62104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terms of features we can write the conditional energy as: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84054" y="2038095"/>
            <a:ext cx="32805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for edge parameters/features to indicate the sum is restricted to parameter indices </a:t>
            </a:r>
            <a:r>
              <a:rPr lang="en-US" sz="1600" i="1" dirty="0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, associated with nodes </a:t>
            </a:r>
            <a:r>
              <a:rPr lang="en-US" sz="1600" i="1" dirty="0" smtClean="0">
                <a:latin typeface="Times New Roman"/>
                <a:cs typeface="Times New Roman"/>
              </a:rPr>
              <a:t>j</a:t>
            </a:r>
            <a:r>
              <a:rPr lang="en-US" sz="1600" dirty="0" smtClean="0">
                <a:latin typeface="Times New Roman"/>
                <a:cs typeface="Times New Roman"/>
              </a:rPr>
              <a:t> connected to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849" y="2156458"/>
            <a:ext cx="19111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Node and parameter indices are the same for node parameters/features</a:t>
            </a:r>
            <a:endParaRPr lang="en-US" sz="1600" i="1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5755395" y="1678291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545160" y="1773501"/>
            <a:ext cx="0" cy="420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55221" y="1799961"/>
            <a:ext cx="228047" cy="382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1" y="4411201"/>
            <a:ext cx="8926994" cy="7523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57487" y="558716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3987" y="558716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7036" y="388553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2904875" y="3945569"/>
            <a:ext cx="460419" cy="277792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 rot="5400000">
            <a:off x="6751115" y="323886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0373" y="1747040"/>
            <a:ext cx="1491621" cy="4459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19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4" grpId="0"/>
      <p:bldP spid="15" grpId="0"/>
      <p:bldP spid="16" grpId="0"/>
      <p:bldP spid="17" grpId="0" animBg="1"/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247" y="1963151"/>
            <a:ext cx="8638024" cy="41549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First identify which nodes are associated with which parameters and store in the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implementation.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Try out the new formula on the first sampled configuration, node 3: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&lt;- 3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#Compute phi for X_1: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Grab the parameters associated with node 3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n2p[[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node.num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the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energy: E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(X_1|{\bf X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}_1\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slash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X_3)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%*%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phi.X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1633" y="232343"/>
            <a:ext cx="7800150" cy="4556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. First try out formula 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 for the third node: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8" y="922761"/>
            <a:ext cx="8664477" cy="809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095" y="3386691"/>
            <a:ext cx="4711700" cy="1143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349277" y="1349440"/>
            <a:ext cx="3187999" cy="2870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/>
          <p:cNvSpPr/>
          <p:nvPr/>
        </p:nvSpPr>
        <p:spPr>
          <a:xfrm rot="5400000">
            <a:off x="5536014" y="-1395867"/>
            <a:ext cx="396830" cy="6256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341393" y="1931021"/>
            <a:ext cx="3373194" cy="35593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8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array(0,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),5)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count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j</a:t>
            </a:r>
          </a:p>
          <a:p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    # Feature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ce1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 Feature function formulation: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ce2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elem.num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f0,printQ= 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b. Now try 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18" y="3278873"/>
            <a:ext cx="4026308" cy="707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13" y="4186114"/>
            <a:ext cx="1451968" cy="3464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88350" y="4798361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term that survives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27" name="Right Brace 26"/>
          <p:cNvSpPr/>
          <p:nvPr/>
        </p:nvSpPr>
        <p:spPr>
          <a:xfrm rot="5400000">
            <a:off x="3759691" y="4438557"/>
            <a:ext cx="246160" cy="48950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331" y="2677698"/>
            <a:ext cx="3926177" cy="7201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5314" y="3628536"/>
            <a:ext cx="3706122" cy="741224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820672" y="394913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656331" y="443426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2" y="5388690"/>
            <a:ext cx="3826366" cy="76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2479" y="1895441"/>
            <a:ext cx="4614169" cy="707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158" y="2900907"/>
            <a:ext cx="4589634" cy="709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2764" y="3840222"/>
            <a:ext cx="3967852" cy="743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474" y="4885378"/>
            <a:ext cx="4262773" cy="798790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84" y="4587322"/>
            <a:ext cx="1545128" cy="405596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average over states 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375904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2" y="1775832"/>
            <a:ext cx="3045928" cy="69601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358" y="3494443"/>
            <a:ext cx="3042350" cy="30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279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10" y="1414702"/>
            <a:ext cx="1260378" cy="3007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term that “survives” is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4" y="3148200"/>
            <a:ext cx="5707699" cy="93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387" y="4798365"/>
            <a:ext cx="1375717" cy="293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703" y="4790317"/>
            <a:ext cx="5144503" cy="7379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3185" y="2657397"/>
            <a:ext cx="1531605" cy="204214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277754" y="278506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8423" y="793296"/>
            <a:ext cx="510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model: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201611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744080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27005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771918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66" y="6038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563" y="1261961"/>
            <a:ext cx="8638024" cy="44935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dentify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which nodes are associated with which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parameters.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These are needed for the sum over k. See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for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implementation: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n2p &lt;- nodes2params.list(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5376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544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335" y="865061"/>
            <a:ext cx="8638024" cy="58939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vector of phi features for the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selected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Gradient "matrix" is #parameters by #nodes. I.E., each column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is a gradient of a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Loop over nodes: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known.model$nodes2pars[[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]]      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 for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Any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Store gradients column-wise: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]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&lt;- 1:known.model$n.par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6124" y="14078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043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138" y="206932"/>
            <a:ext cx="3792201" cy="5323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79" y="1234393"/>
            <a:ext cx="8770303" cy="92333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Derivative of conditional energy of node 3 with respect to  # parameter 7: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grad.mat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3" y="3338456"/>
            <a:ext cx="18161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49" y="3409420"/>
            <a:ext cx="1041400" cy="63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2309" y="2756339"/>
            <a:ext cx="25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Times New Roman"/>
                <a:cs typeface="Times New Roman"/>
              </a:rPr>
              <a:t>p</a:t>
            </a:r>
            <a:r>
              <a:rPr lang="en-US" sz="1400" dirty="0" err="1" smtClean="0">
                <a:latin typeface="Times New Roman"/>
                <a:cs typeface="Times New Roman"/>
              </a:rPr>
              <a:t>aram</a:t>
            </a:r>
            <a:r>
              <a:rPr lang="en-US" sz="1400" dirty="0" smtClean="0">
                <a:latin typeface="Times New Roman"/>
                <a:cs typeface="Times New Roman"/>
              </a:rPr>
              <a:t> 7 is involved with edge 2: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7" y="3239869"/>
            <a:ext cx="2540000" cy="1295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85296" y="2615680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e</a:t>
            </a:r>
            <a:r>
              <a:rPr lang="en-US" sz="1400" dirty="0" smtClean="0">
                <a:latin typeface="Times New Roman"/>
                <a:cs typeface="Times New Roman"/>
              </a:rPr>
              <a:t>dge 2 involves nodes 3 and 1, derivative is potentially non-zero: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43584" y="4013632"/>
            <a:ext cx="1406704" cy="208274"/>
          </a:xfrm>
          <a:prstGeom prst="rect">
            <a:avLst/>
          </a:prstGeom>
          <a:noFill/>
          <a:ln w="28575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72098" y="3409420"/>
            <a:ext cx="985505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561192" y="404442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25240" y="4051290"/>
            <a:ext cx="0" cy="4908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58481" y="2703419"/>
            <a:ext cx="24151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Derivative ends up being zero because states of nodes 3 and 1 are opposite: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7" name="Right Brace 16"/>
          <p:cNvSpPr/>
          <p:nvPr/>
        </p:nvSpPr>
        <p:spPr>
          <a:xfrm rot="5400000">
            <a:off x="6519896" y="4418797"/>
            <a:ext cx="410074" cy="563638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5176744" y="4104210"/>
            <a:ext cx="1548189" cy="8014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182" y="5173400"/>
            <a:ext cx="1524000" cy="584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5863" y="4825223"/>
            <a:ext cx="1409700" cy="26670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8294088" y="3239869"/>
            <a:ext cx="0" cy="14699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67765" y="5433351"/>
            <a:ext cx="241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Prove the result to yourself: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514" y="5839949"/>
            <a:ext cx="1577150" cy="253794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090057" y="5979872"/>
            <a:ext cx="582041" cy="343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2489892" y="5966642"/>
            <a:ext cx="208662" cy="2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20" y="6090853"/>
            <a:ext cx="8034140" cy="66192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746124" y="167242"/>
            <a:ext cx="398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10641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4563" y="865061"/>
            <a:ext cx="8638024" cy="495520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rewrite the gradient loop to include the complement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X_i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elements we’ll need for the formula above. 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While we’re at it, we compute the conditional Z’s also: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energy gradient matrices: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  &lt;- 1:known.model$n.par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and complement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conditional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energy: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functions: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Gradients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partition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array(NA, 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known.model$n.nodes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50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65061"/>
            <a:ext cx="8638024" cy="594008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Compute all parts of pseudo-likelihood gradient: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Loop over nodes: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1:known.model$n.nodes) {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# **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Definitley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NOT with respect to these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are 0: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known.model$nodes2pars[[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 conditional energy gradient vectors for node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to 0s: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numeric(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Get complement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phi_i's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needed for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dZcs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**Any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= 0 in here are also 0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derivs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phi.vec.c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node.pars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Store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energy gradients column-wise: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dEXc.i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i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X,i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adj.node.list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,edge.mat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,ff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 f0)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Store conditional Z gradients column-wise as well: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grad.Ec.c.mat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Condtional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Zs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 # NOTE: Assumes only two states per node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 +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772" y="130039"/>
            <a:ext cx="1495086" cy="5580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124" y="154012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.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5963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4563" y="84491"/>
            <a:ext cx="8638024" cy="634019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&lt;- 1:known.model$n.nodes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rownames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 &lt;- 1:known.model$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n.par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Quick check to see if we got the same energies and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partition functions with the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 function: 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sl.info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pseudolikelihoods.from.energies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t(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(X)),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known.model$adj.nodes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pot.info$node.energies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pot.info$edge.energies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f0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psl.info$complement.condtional.energies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psl.info$complement.conditional.Prs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ce,ck.ce,ce-ck.ce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cce,ck.cce,cce-ck.cce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Zc,ck.Zs,Zc-ck.Zs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ck.ccPrs,exp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cce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)/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Zc-ck.ccPrs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Gradients of conditional partition functions: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dZc.mat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4828" y="4286466"/>
            <a:ext cx="3307052" cy="674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266" y="4331218"/>
            <a:ext cx="3154561" cy="515160"/>
          </a:xfrm>
          <a:prstGeom prst="rect">
            <a:avLst/>
          </a:prstGeom>
        </p:spPr>
      </p:pic>
      <p:sp>
        <p:nvSpPr>
          <p:cNvPr id="7" name="Left Brace 6"/>
          <p:cNvSpPr/>
          <p:nvPr/>
        </p:nvSpPr>
        <p:spPr>
          <a:xfrm rot="16200000">
            <a:off x="5759820" y="4298412"/>
            <a:ext cx="449760" cy="12282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77311" y="5137408"/>
            <a:ext cx="4788612" cy="8689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595535" y="5668975"/>
            <a:ext cx="1851947" cy="71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96" y="5721571"/>
            <a:ext cx="1666658" cy="62211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746124" y="6244468"/>
            <a:ext cx="39369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187" y="5765031"/>
            <a:ext cx="14224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52495</TotalTime>
  <Words>11935</Words>
  <Application>Microsoft Macintosh PowerPoint</Application>
  <PresentationFormat>On-screen Show (4:3)</PresentationFormat>
  <Paragraphs>1345</Paragraphs>
  <Slides>109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0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398</cp:revision>
  <cp:lastPrinted>2018-06-28T16:12:52Z</cp:lastPrinted>
  <dcterms:created xsi:type="dcterms:W3CDTF">2018-06-02T00:44:21Z</dcterms:created>
  <dcterms:modified xsi:type="dcterms:W3CDTF">2018-07-18T16:34:03Z</dcterms:modified>
</cp:coreProperties>
</file>